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6.xml"/><Relationship Id="rId22" Type="http://schemas.openxmlformats.org/officeDocument/2006/relationships/font" Target="fonts/OpenSans-italic.fntdata"/><Relationship Id="rId10" Type="http://schemas.openxmlformats.org/officeDocument/2006/relationships/slide" Target="slides/slide5.xml"/><Relationship Id="rId21"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6d3c85fc2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6d3c85fc2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7d0579bd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7d0579bd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7d0579bd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7d0579bd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7d0579b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7d0579b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77455499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77455499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6bf016a4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6bf016a4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56104cf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56104cf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7745549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7745549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77455499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77455499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7d0579b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7d0579b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7d0579b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7d0579b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7d0579bd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7d0579bd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7d0579bd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7d0579bd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7d0579bd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7d0579bd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6096000"/>
          </a:xfrm>
          <a:prstGeom prst="rect">
            <a:avLst/>
          </a:prstGeom>
          <a:noFill/>
          <a:ln>
            <a:noFill/>
          </a:ln>
        </p:spPr>
      </p:pic>
      <p:sp>
        <p:nvSpPr>
          <p:cNvPr id="55" name="Google Shape;55;p13"/>
          <p:cNvSpPr txBox="1"/>
          <p:nvPr/>
        </p:nvSpPr>
        <p:spPr>
          <a:xfrm>
            <a:off x="914400" y="2144202"/>
            <a:ext cx="7315200" cy="85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 name="Google Shape;56;p13"/>
          <p:cNvSpPr txBox="1"/>
          <p:nvPr/>
        </p:nvSpPr>
        <p:spPr>
          <a:xfrm>
            <a:off x="914400" y="2144184"/>
            <a:ext cx="73152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 name="Google Shape;123;p22"/>
          <p:cNvPicPr preferRelativeResize="0"/>
          <p:nvPr/>
        </p:nvPicPr>
        <p:blipFill>
          <a:blip r:embed="rId3">
            <a:alphaModFix/>
          </a:blip>
          <a:stretch>
            <a:fillRect/>
          </a:stretch>
        </p:blipFill>
        <p:spPr>
          <a:xfrm>
            <a:off x="0" y="5347"/>
            <a:ext cx="9144000" cy="5132807"/>
          </a:xfrm>
          <a:prstGeom prst="rect">
            <a:avLst/>
          </a:prstGeom>
          <a:noFill/>
          <a:ln>
            <a:noFill/>
          </a:ln>
        </p:spPr>
      </p:pic>
      <p:pic>
        <p:nvPicPr>
          <p:cNvPr id="124" name="Google Shape;124;p22"/>
          <p:cNvPicPr preferRelativeResize="0"/>
          <p:nvPr/>
        </p:nvPicPr>
        <p:blipFill>
          <a:blip r:embed="rId4">
            <a:alphaModFix/>
          </a:blip>
          <a:stretch>
            <a:fillRect/>
          </a:stretch>
        </p:blipFill>
        <p:spPr>
          <a:xfrm>
            <a:off x="7842825" y="0"/>
            <a:ext cx="1301175" cy="1301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pt-BR" sz="2820">
                <a:solidFill>
                  <a:srgbClr val="00FFFF"/>
                </a:solidFill>
              </a:rPr>
              <a:t>valor</a:t>
            </a:r>
            <a:endParaRPr b="1" sz="2820">
              <a:solidFill>
                <a:srgbClr val="00FFFF"/>
              </a:solidFill>
            </a:endParaRPr>
          </a:p>
        </p:txBody>
      </p:sp>
      <p:sp>
        <p:nvSpPr>
          <p:cNvPr id="130" name="Google Shape;13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Se refere a importância que fazer uma análise pode trazer para uma organização. Pois não é vantajoso despender tempo e outros recursos processando dados que não vão gerar ganho.</a:t>
            </a:r>
            <a:endParaRPr/>
          </a:p>
        </p:txBody>
      </p:sp>
      <p:pic>
        <p:nvPicPr>
          <p:cNvPr id="131" name="Google Shape;131;p23"/>
          <p:cNvPicPr preferRelativeResize="0"/>
          <p:nvPr/>
        </p:nvPicPr>
        <p:blipFill>
          <a:blip r:embed="rId3">
            <a:alphaModFix/>
          </a:blip>
          <a:stretch>
            <a:fillRect/>
          </a:stretch>
        </p:blipFill>
        <p:spPr>
          <a:xfrm>
            <a:off x="4263949" y="2121899"/>
            <a:ext cx="4369523" cy="2929476"/>
          </a:xfrm>
          <a:prstGeom prst="rect">
            <a:avLst/>
          </a:prstGeom>
          <a:noFill/>
          <a:ln>
            <a:noFill/>
          </a:ln>
        </p:spPr>
      </p:pic>
      <p:pic>
        <p:nvPicPr>
          <p:cNvPr id="132" name="Google Shape;132;p23"/>
          <p:cNvPicPr preferRelativeResize="0"/>
          <p:nvPr/>
        </p:nvPicPr>
        <p:blipFill>
          <a:blip r:embed="rId4">
            <a:alphaModFix/>
          </a:blip>
          <a:stretch>
            <a:fillRect/>
          </a:stretch>
        </p:blipFill>
        <p:spPr>
          <a:xfrm flipH="1">
            <a:off x="525850" y="2571750"/>
            <a:ext cx="2750950" cy="2063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pt-BR" sz="2920">
                <a:solidFill>
                  <a:srgbClr val="0000FF"/>
                </a:solidFill>
              </a:rPr>
              <a:t>velocidade</a:t>
            </a:r>
            <a:endParaRPr b="1" sz="2920">
              <a:solidFill>
                <a:srgbClr val="0000FF"/>
              </a:solidFill>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Você cruzaria uma rua vendado(a) se a última informação que tivesse fosse uma fotografia tirada do tráfego circulante de 5 minutos atrás? Provavelmente não, pois a fotografia de 5 minutos atrás é irrelevante, você precisa saber das condições atuais para poder cruzar a rua com segurança (Dumbill, 2012).</a:t>
            </a:r>
            <a:endParaRPr/>
          </a:p>
          <a:p>
            <a:pPr indent="0" lvl="0" marL="0" rtl="0" algn="l">
              <a:spcBef>
                <a:spcPts val="1200"/>
              </a:spcBef>
              <a:spcAft>
                <a:spcPts val="1200"/>
              </a:spcAft>
              <a:buNone/>
            </a:pPr>
            <a:r>
              <a:rPr lang="pt-BR"/>
              <a:t>Do mesmo modo, os dados precisam ser obtidos e processados o mais rápido possível para garantir a integridade no momento da análise.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391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pt-BR" sz="2820">
                <a:latin typeface="Open Sans"/>
                <a:ea typeface="Open Sans"/>
                <a:cs typeface="Open Sans"/>
                <a:sym typeface="Open Sans"/>
              </a:rPr>
              <a:t>Machine learning</a:t>
            </a:r>
            <a:endParaRPr b="1" sz="2820">
              <a:latin typeface="Open Sans"/>
              <a:ea typeface="Open Sans"/>
              <a:cs typeface="Open Sans"/>
              <a:sym typeface="Open Sans"/>
            </a:endParaRPr>
          </a:p>
          <a:p>
            <a:pPr indent="0" lvl="0" marL="0" rtl="0" algn="l">
              <a:spcBef>
                <a:spcPts val="0"/>
              </a:spcBef>
              <a:spcAft>
                <a:spcPts val="0"/>
              </a:spcAft>
              <a:buSzPts val="990"/>
              <a:buNone/>
            </a:pPr>
            <a:r>
              <a:t/>
            </a:r>
            <a:endParaRPr sz="2820"/>
          </a:p>
        </p:txBody>
      </p:sp>
      <p:sp>
        <p:nvSpPr>
          <p:cNvPr id="144" name="Google Shape;144;p25"/>
          <p:cNvSpPr txBox="1"/>
          <p:nvPr>
            <p:ph idx="1" type="body"/>
          </p:nvPr>
        </p:nvSpPr>
        <p:spPr>
          <a:xfrm>
            <a:off x="311700" y="10181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pt-BR">
                <a:latin typeface="Open Sans"/>
                <a:ea typeface="Open Sans"/>
                <a:cs typeface="Open Sans"/>
                <a:sym typeface="Open Sans"/>
              </a:rPr>
              <a:t>Automatizando </a:t>
            </a:r>
            <a:r>
              <a:rPr lang="pt-BR">
                <a:latin typeface="Open Sans"/>
                <a:ea typeface="Open Sans"/>
                <a:cs typeface="Open Sans"/>
                <a:sym typeface="Open Sans"/>
              </a:rPr>
              <a:t>a organização, a máquina irá aprender a lidar com diferentes contextos, fazendo a coleta, o processamento e a visualização das informações.</a:t>
            </a:r>
            <a:endParaRPr>
              <a:latin typeface="Open Sans"/>
              <a:ea typeface="Open Sans"/>
              <a:cs typeface="Open Sans"/>
              <a:sym typeface="Open Sans"/>
            </a:endParaRPr>
          </a:p>
          <a:p>
            <a:pPr indent="0" lvl="0" marL="0" rtl="0" algn="l">
              <a:spcBef>
                <a:spcPts val="1200"/>
              </a:spcBef>
              <a:spcAft>
                <a:spcPts val="0"/>
              </a:spcAft>
              <a:buClr>
                <a:schemeClr val="dk1"/>
              </a:buClr>
              <a:buSzPts val="1100"/>
              <a:buFont typeface="Arial"/>
              <a:buNone/>
            </a:pPr>
            <a:r>
              <a:rPr lang="pt-BR">
                <a:latin typeface="Open Sans"/>
                <a:ea typeface="Open Sans"/>
                <a:cs typeface="Open Sans"/>
                <a:sym typeface="Open Sans"/>
              </a:rPr>
              <a:t>	Este representa um subcampo dos estudos da Ciência da Computação, muitos apontam como uma das vertentes da aplicação de IA.</a:t>
            </a:r>
            <a:endParaRPr>
              <a:latin typeface="Open Sans"/>
              <a:ea typeface="Open Sans"/>
              <a:cs typeface="Open Sans"/>
              <a:sym typeface="Open Sans"/>
            </a:endParaRPr>
          </a:p>
          <a:p>
            <a:pPr indent="0" lvl="0" marL="0" rtl="0" algn="l">
              <a:spcBef>
                <a:spcPts val="1200"/>
              </a:spcBef>
              <a:spcAft>
                <a:spcPts val="1200"/>
              </a:spcAft>
              <a:buNone/>
            </a:pPr>
            <a:r>
              <a:t/>
            </a:r>
            <a:endParaRPr/>
          </a:p>
        </p:txBody>
      </p:sp>
      <p:pic>
        <p:nvPicPr>
          <p:cNvPr id="145" name="Google Shape;145;p25"/>
          <p:cNvPicPr preferRelativeResize="0"/>
          <p:nvPr/>
        </p:nvPicPr>
        <p:blipFill rotWithShape="1">
          <a:blip r:embed="rId3">
            <a:alphaModFix/>
          </a:blip>
          <a:srcRect b="15504" l="0" r="0" t="0"/>
          <a:stretch/>
        </p:blipFill>
        <p:spPr>
          <a:xfrm>
            <a:off x="311700" y="2944925"/>
            <a:ext cx="2589075" cy="2198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a:t>Referências</a:t>
            </a:r>
            <a:endParaRPr b="1"/>
          </a:p>
        </p:txBody>
      </p:sp>
      <p:sp>
        <p:nvSpPr>
          <p:cNvPr id="151" name="Google Shape;151;p26"/>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sz="1200"/>
              <a:t>ORACLE. </a:t>
            </a:r>
            <a:r>
              <a:rPr b="1" lang="pt-BR" sz="1200"/>
              <a:t>O que é Big Data?: Big data definido</a:t>
            </a:r>
            <a:r>
              <a:rPr lang="pt-BR" sz="1200"/>
              <a:t>. Disponível em: https://www.oracle.com/br/big-data/what-is-big-data/. Acesso em: 9 ago. 2021.</a:t>
            </a:r>
            <a:endParaRPr sz="1200"/>
          </a:p>
          <a:p>
            <a:pPr indent="0" lvl="0" marL="0" rtl="0" algn="l">
              <a:lnSpc>
                <a:spcPct val="100000"/>
              </a:lnSpc>
              <a:spcBef>
                <a:spcPts val="1200"/>
              </a:spcBef>
              <a:spcAft>
                <a:spcPts val="0"/>
              </a:spcAft>
              <a:buClr>
                <a:schemeClr val="dk1"/>
              </a:buClr>
              <a:buSzPts val="1100"/>
              <a:buFont typeface="Arial"/>
              <a:buNone/>
            </a:pPr>
            <a:r>
              <a:rPr lang="pt-BR" sz="1200"/>
              <a:t>BERNERS-LEE, Timothy John (Coord.). </a:t>
            </a:r>
            <a:r>
              <a:rPr b="1" lang="pt-BR" sz="1200"/>
              <a:t>Internet Live Stats: Internet Usage &amp; Social Media Statistics</a:t>
            </a:r>
            <a:r>
              <a:rPr lang="pt-BR" sz="1200"/>
              <a:t>. Disponível em: https://www.int</a:t>
            </a:r>
            <a:r>
              <a:rPr lang="pt-BR" sz="1200"/>
              <a:t>e</a:t>
            </a:r>
            <a:r>
              <a:rPr lang="pt-BR" sz="1200"/>
              <a:t>rnetlivestats.com/. Acesso em: 9 ago. 2021.</a:t>
            </a:r>
            <a:endParaRPr sz="1200"/>
          </a:p>
          <a:p>
            <a:pPr indent="0" lvl="0" marL="0" rtl="0" algn="l">
              <a:lnSpc>
                <a:spcPct val="100000"/>
              </a:lnSpc>
              <a:spcBef>
                <a:spcPts val="1200"/>
              </a:spcBef>
              <a:spcAft>
                <a:spcPts val="0"/>
              </a:spcAft>
              <a:buClr>
                <a:schemeClr val="dk1"/>
              </a:buClr>
              <a:buSzPts val="1100"/>
              <a:buFont typeface="Arial"/>
              <a:buNone/>
            </a:pPr>
            <a:r>
              <a:rPr lang="pt-BR" sz="1200"/>
              <a:t>AHLGREN, Matt. </a:t>
            </a:r>
            <a:r>
              <a:rPr b="1" lang="pt-BR" sz="1200"/>
              <a:t>100 + ESTATÍSTICAS E FATOS DA INTERNET PARA 2021</a:t>
            </a:r>
            <a:r>
              <a:rPr lang="pt-BR" sz="1200"/>
              <a:t>. Disponível em: https://www.websitehostingrating.com/pt/internet-statistics-facts/. Acesso em: 9 ago. 2021.</a:t>
            </a:r>
            <a:endParaRPr sz="1200"/>
          </a:p>
          <a:p>
            <a:pPr indent="0" lvl="0" marL="0" rtl="0" algn="l">
              <a:lnSpc>
                <a:spcPct val="100000"/>
              </a:lnSpc>
              <a:spcBef>
                <a:spcPts val="1200"/>
              </a:spcBef>
              <a:spcAft>
                <a:spcPts val="0"/>
              </a:spcAft>
              <a:buClr>
                <a:schemeClr val="dk1"/>
              </a:buClr>
              <a:buSzPts val="1100"/>
              <a:buFont typeface="Arial"/>
              <a:buNone/>
            </a:pPr>
            <a:r>
              <a:rPr lang="pt-BR" sz="1200"/>
              <a:t>NAVITA. </a:t>
            </a:r>
            <a:r>
              <a:rPr b="1" lang="pt-BR" sz="1200"/>
              <a:t>Big Data: O que é?: Conheça seu conceito e definição.</a:t>
            </a:r>
            <a:r>
              <a:rPr lang="pt-BR" sz="1200"/>
              <a:t> Disponível em: https://navita.com.br/blog/big-data-saiba-mais-sobre-o-conceito-e-definicao/. Acesso em: 9 ago. 2021.</a:t>
            </a:r>
            <a:endParaRPr sz="1200"/>
          </a:p>
          <a:p>
            <a:pPr indent="0" lvl="0" marL="0" rtl="0" algn="l">
              <a:lnSpc>
                <a:spcPct val="100000"/>
              </a:lnSpc>
              <a:spcBef>
                <a:spcPts val="1200"/>
              </a:spcBef>
              <a:spcAft>
                <a:spcPts val="0"/>
              </a:spcAft>
              <a:buClr>
                <a:schemeClr val="dk1"/>
              </a:buClr>
              <a:buSzPts val="1100"/>
              <a:buFont typeface="Arial"/>
              <a:buNone/>
            </a:pPr>
            <a:r>
              <a:rPr lang="pt-BR" sz="1200"/>
              <a:t>ALGAR TECH. </a:t>
            </a:r>
            <a:r>
              <a:rPr b="1" lang="pt-BR" sz="1200"/>
              <a:t>Machine learning: o que é e qual sua aplicabilidade</a:t>
            </a:r>
            <a:r>
              <a:rPr lang="pt-BR" sz="1200"/>
              <a:t>. Disponível em: https://algartech.com/pt/blog/machine-learning-o-que-e-e-qual-sua-aplicabilidade/. Acesso em: 9 ago. 2021.</a:t>
            </a:r>
            <a:endParaRPr sz="1200"/>
          </a:p>
          <a:p>
            <a:pPr indent="0" lvl="0" marL="0" rtl="0" algn="l">
              <a:lnSpc>
                <a:spcPct val="100000"/>
              </a:lnSpc>
              <a:spcBef>
                <a:spcPts val="1200"/>
              </a:spcBef>
              <a:spcAft>
                <a:spcPts val="0"/>
              </a:spcAft>
              <a:buClr>
                <a:schemeClr val="dk1"/>
              </a:buClr>
              <a:buSzPts val="1100"/>
              <a:buFont typeface="Arial"/>
              <a:buNone/>
            </a:pPr>
            <a:r>
              <a:rPr b="1" lang="pt-BR" sz="1200"/>
              <a:t>Quais são os riscos do big data para o mercado corporativo.telcomanager</a:t>
            </a:r>
            <a:r>
              <a:rPr lang="pt-BR" sz="1200"/>
              <a:t>, 2021. Disponível em: https://www.telcomanager.com/blog/quais-sao-os-riscos-do-big-data-para-o-mercado-corporativo/. Acesso em:04/08/2021.</a:t>
            </a:r>
            <a:endParaRPr sz="1200"/>
          </a:p>
          <a:p>
            <a:pPr indent="0" lvl="0" marL="0" rtl="0" algn="l">
              <a:lnSpc>
                <a:spcPct val="100000"/>
              </a:lnSpc>
              <a:spcBef>
                <a:spcPts val="1200"/>
              </a:spcBef>
              <a:spcAft>
                <a:spcPts val="0"/>
              </a:spcAft>
              <a:buClr>
                <a:schemeClr val="dk1"/>
              </a:buClr>
              <a:buSzPts val="1100"/>
              <a:buFont typeface="Arial"/>
              <a:buNone/>
            </a:pPr>
            <a:r>
              <a:rPr lang="pt-BR" sz="1200"/>
              <a:t>Abel, Carol.</a:t>
            </a:r>
            <a:r>
              <a:rPr b="1" lang="pt-BR" sz="1200"/>
              <a:t>Análise de dados: conheça as 8 principais ferramentas de Big Data para usar nos negócios. Mindminers</a:t>
            </a:r>
            <a:r>
              <a:rPr lang="pt-BR" sz="1200"/>
              <a:t>, 2018. Disponível em: https://mindminers.com/blog/ferramentas-de-big-data/.acesso em:04/08/2021.</a:t>
            </a:r>
            <a:endParaRPr sz="1200"/>
          </a:p>
          <a:p>
            <a:pPr indent="0" lvl="0" marL="0" rtl="0" algn="l">
              <a:lnSpc>
                <a:spcPct val="100000"/>
              </a:lnSpc>
              <a:spcBef>
                <a:spcPts val="1200"/>
              </a:spcBef>
              <a:spcAft>
                <a:spcPts val="0"/>
              </a:spcAft>
              <a:buClr>
                <a:schemeClr val="dk1"/>
              </a:buClr>
              <a:buSzPts val="1100"/>
              <a:buFont typeface="Arial"/>
              <a:buNone/>
            </a:pPr>
            <a:r>
              <a:t/>
            </a:r>
            <a:endParaRPr sz="1200"/>
          </a:p>
          <a:p>
            <a:pPr indent="0" lvl="0" marL="0" rtl="0" algn="l">
              <a:spcBef>
                <a:spcPts val="1200"/>
              </a:spcBef>
              <a:spcAft>
                <a:spcPts val="0"/>
              </a:spcAft>
              <a:buClr>
                <a:schemeClr val="dk1"/>
              </a:buClr>
              <a:buSzPts val="1100"/>
              <a:buFont typeface="Arial"/>
              <a:buNone/>
            </a:pPr>
            <a:r>
              <a:t/>
            </a:r>
            <a:endParaRPr sz="1200"/>
          </a:p>
          <a:p>
            <a:pPr indent="0" lvl="0" marL="0" rtl="0" algn="l">
              <a:spcBef>
                <a:spcPts val="1200"/>
              </a:spcBef>
              <a:spcAft>
                <a:spcPts val="12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155850" y="351000"/>
            <a:ext cx="8832300" cy="77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5106"/>
              <a:buFont typeface="Arial"/>
              <a:buNone/>
            </a:pPr>
            <a:r>
              <a:rPr b="1" lang="pt-BR" sz="3133">
                <a:latin typeface="Open Sans"/>
                <a:ea typeface="Open Sans"/>
                <a:cs typeface="Open Sans"/>
                <a:sym typeface="Open Sans"/>
              </a:rPr>
              <a:t>Como os dados são organizados</a:t>
            </a:r>
            <a:endParaRPr b="1" sz="3133">
              <a:latin typeface="Open Sans"/>
              <a:ea typeface="Open Sans"/>
              <a:cs typeface="Open Sans"/>
              <a:sym typeface="Open Sans"/>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62" name="Google Shape;62;p14"/>
          <p:cNvSpPr txBox="1"/>
          <p:nvPr>
            <p:ph idx="1" type="body"/>
          </p:nvPr>
        </p:nvSpPr>
        <p:spPr>
          <a:xfrm>
            <a:off x="244550" y="846050"/>
            <a:ext cx="8520600" cy="4109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Open Sans"/>
              <a:buChar char="●"/>
            </a:pPr>
            <a:r>
              <a:rPr lang="pt-BR" sz="2000">
                <a:latin typeface="Open Sans"/>
                <a:ea typeface="Open Sans"/>
                <a:cs typeface="Open Sans"/>
                <a:sym typeface="Open Sans"/>
              </a:rPr>
              <a:t>Dados estruturados</a:t>
            </a:r>
            <a:endParaRPr sz="2000">
              <a:latin typeface="Open Sans"/>
              <a:ea typeface="Open Sans"/>
              <a:cs typeface="Open Sans"/>
              <a:sym typeface="Open Sans"/>
            </a:endParaRPr>
          </a:p>
          <a:p>
            <a:pPr indent="-355600" lvl="0" marL="1371600" rtl="0" algn="l">
              <a:spcBef>
                <a:spcPts val="0"/>
              </a:spcBef>
              <a:spcAft>
                <a:spcPts val="0"/>
              </a:spcAft>
              <a:buSzPts val="2000"/>
              <a:buFont typeface="Open Sans"/>
              <a:buChar char="➔"/>
            </a:pPr>
            <a:r>
              <a:rPr lang="pt-BR" sz="2000">
                <a:latin typeface="Open Sans"/>
                <a:ea typeface="Open Sans"/>
                <a:cs typeface="Open Sans"/>
                <a:sym typeface="Open Sans"/>
              </a:rPr>
              <a:t>fonte bem definida</a:t>
            </a:r>
            <a:endParaRPr sz="2000">
              <a:latin typeface="Open Sans"/>
              <a:ea typeface="Open Sans"/>
              <a:cs typeface="Open Sans"/>
              <a:sym typeface="Open Sans"/>
            </a:endParaRPr>
          </a:p>
          <a:p>
            <a:pPr indent="-355600" lvl="0" marL="1371600" rtl="0" algn="l">
              <a:spcBef>
                <a:spcPts val="0"/>
              </a:spcBef>
              <a:spcAft>
                <a:spcPts val="0"/>
              </a:spcAft>
              <a:buSzPts val="2000"/>
              <a:buFont typeface="Open Sans"/>
              <a:buChar char="➔"/>
            </a:pPr>
            <a:r>
              <a:rPr lang="pt-BR" sz="2000">
                <a:latin typeface="Open Sans"/>
                <a:ea typeface="Open Sans"/>
                <a:cs typeface="Open Sans"/>
                <a:sym typeface="Open Sans"/>
              </a:rPr>
              <a:t>estrutura sólida</a:t>
            </a:r>
            <a:endParaRPr sz="2000">
              <a:latin typeface="Open Sans"/>
              <a:ea typeface="Open Sans"/>
              <a:cs typeface="Open Sans"/>
              <a:sym typeface="Open Sans"/>
            </a:endParaRPr>
          </a:p>
          <a:p>
            <a:pPr indent="-355600" lvl="0" marL="1371600" rtl="0" algn="l">
              <a:spcBef>
                <a:spcPts val="0"/>
              </a:spcBef>
              <a:spcAft>
                <a:spcPts val="0"/>
              </a:spcAft>
              <a:buSzPts val="2000"/>
              <a:buFont typeface="Open Sans"/>
              <a:buChar char="➔"/>
            </a:pPr>
            <a:r>
              <a:rPr lang="pt-BR" sz="2000">
                <a:latin typeface="Open Sans"/>
                <a:ea typeface="Open Sans"/>
                <a:cs typeface="Open Sans"/>
                <a:sym typeface="Open Sans"/>
              </a:rPr>
              <a:t>possui fácil análise</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pt-BR" sz="2000">
                <a:latin typeface="Open Sans"/>
                <a:ea typeface="Open Sans"/>
                <a:cs typeface="Open Sans"/>
                <a:sym typeface="Open Sans"/>
              </a:rPr>
              <a:t>Dados semiestruturado</a:t>
            </a:r>
            <a:endParaRPr sz="2000">
              <a:latin typeface="Open Sans"/>
              <a:ea typeface="Open Sans"/>
              <a:cs typeface="Open Sans"/>
              <a:sym typeface="Open Sans"/>
            </a:endParaRPr>
          </a:p>
          <a:p>
            <a:pPr indent="-355600" lvl="0" marL="1371600" rtl="0" algn="l">
              <a:spcBef>
                <a:spcPts val="0"/>
              </a:spcBef>
              <a:spcAft>
                <a:spcPts val="0"/>
              </a:spcAft>
              <a:buSzPts val="2000"/>
              <a:buFont typeface="Open Sans"/>
              <a:buChar char="➔"/>
            </a:pPr>
            <a:r>
              <a:rPr lang="pt-BR" sz="2000">
                <a:latin typeface="Open Sans"/>
                <a:ea typeface="Open Sans"/>
                <a:cs typeface="Open Sans"/>
                <a:sym typeface="Open Sans"/>
              </a:rPr>
              <a:t>dados mistos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pt-BR" sz="2000">
                <a:latin typeface="Open Sans"/>
                <a:ea typeface="Open Sans"/>
                <a:cs typeface="Open Sans"/>
                <a:sym typeface="Open Sans"/>
              </a:rPr>
              <a:t>Dados não estruturados</a:t>
            </a:r>
            <a:endParaRPr sz="2000">
              <a:latin typeface="Open Sans"/>
              <a:ea typeface="Open Sans"/>
              <a:cs typeface="Open Sans"/>
              <a:sym typeface="Open Sans"/>
            </a:endParaRPr>
          </a:p>
          <a:p>
            <a:pPr indent="-355600" lvl="0" marL="1371600" rtl="0" algn="l">
              <a:spcBef>
                <a:spcPts val="0"/>
              </a:spcBef>
              <a:spcAft>
                <a:spcPts val="0"/>
              </a:spcAft>
              <a:buSzPts val="2000"/>
              <a:buFont typeface="Open Sans"/>
              <a:buChar char="➔"/>
            </a:pPr>
            <a:r>
              <a:rPr lang="pt-BR" sz="2000">
                <a:latin typeface="Open Sans"/>
                <a:ea typeface="Open Sans"/>
                <a:cs typeface="Open Sans"/>
                <a:sym typeface="Open Sans"/>
              </a:rPr>
              <a:t>diversas fontes</a:t>
            </a:r>
            <a:endParaRPr sz="2000">
              <a:latin typeface="Open Sans"/>
              <a:ea typeface="Open Sans"/>
              <a:cs typeface="Open Sans"/>
              <a:sym typeface="Open Sans"/>
            </a:endParaRPr>
          </a:p>
          <a:p>
            <a:pPr indent="-355600" lvl="0" marL="1371600" rtl="0" algn="l">
              <a:spcBef>
                <a:spcPts val="0"/>
              </a:spcBef>
              <a:spcAft>
                <a:spcPts val="0"/>
              </a:spcAft>
              <a:buSzPts val="2000"/>
              <a:buFont typeface="Open Sans"/>
              <a:buChar char="➔"/>
            </a:pPr>
            <a:r>
              <a:rPr lang="pt-BR" sz="2000">
                <a:latin typeface="Open Sans"/>
                <a:ea typeface="Open Sans"/>
                <a:cs typeface="Open Sans"/>
                <a:sym typeface="Open Sans"/>
              </a:rPr>
              <a:t>formato </a:t>
            </a:r>
            <a:r>
              <a:rPr lang="pt-BR" sz="2000">
                <a:latin typeface="Open Sans"/>
                <a:ea typeface="Open Sans"/>
                <a:cs typeface="Open Sans"/>
                <a:sym typeface="Open Sans"/>
              </a:rPr>
              <a:t>aleatório</a:t>
            </a:r>
            <a:endParaRPr sz="2000">
              <a:latin typeface="Open Sans"/>
              <a:ea typeface="Open Sans"/>
              <a:cs typeface="Open Sans"/>
              <a:sym typeface="Open Sans"/>
            </a:endParaRPr>
          </a:p>
          <a:p>
            <a:pPr indent="-355600" lvl="0" marL="1371600" rtl="0" algn="l">
              <a:spcBef>
                <a:spcPts val="0"/>
              </a:spcBef>
              <a:spcAft>
                <a:spcPts val="0"/>
              </a:spcAft>
              <a:buSzPts val="2000"/>
              <a:buFont typeface="Open Sans"/>
              <a:buChar char="➔"/>
            </a:pPr>
            <a:r>
              <a:rPr lang="pt-BR" sz="2000">
                <a:latin typeface="Open Sans"/>
                <a:ea typeface="Open Sans"/>
                <a:cs typeface="Open Sans"/>
                <a:sym typeface="Open Sans"/>
              </a:rPr>
              <a:t>tipo indefinido</a:t>
            </a:r>
            <a:endParaRPr sz="2000">
              <a:latin typeface="Open Sans"/>
              <a:ea typeface="Open Sans"/>
              <a:cs typeface="Open Sans"/>
              <a:sym typeface="Open Sans"/>
            </a:endParaRPr>
          </a:p>
          <a:p>
            <a:pPr indent="-355600" lvl="0" marL="1371600" rtl="0" algn="l">
              <a:spcBef>
                <a:spcPts val="0"/>
              </a:spcBef>
              <a:spcAft>
                <a:spcPts val="0"/>
              </a:spcAft>
              <a:buSzPts val="2000"/>
              <a:buFont typeface="Open Sans"/>
              <a:buChar char="➔"/>
            </a:pPr>
            <a:r>
              <a:rPr lang="pt-BR" sz="2000">
                <a:latin typeface="Open Sans"/>
                <a:ea typeface="Open Sans"/>
                <a:cs typeface="Open Sans"/>
                <a:sym typeface="Open Sans"/>
              </a:rPr>
              <a:t>modelo flexível</a:t>
            </a:r>
            <a:endParaRPr sz="2000">
              <a:latin typeface="Open Sans"/>
              <a:ea typeface="Open Sans"/>
              <a:cs typeface="Open Sans"/>
              <a:sym typeface="Open Sans"/>
            </a:endParaRPr>
          </a:p>
        </p:txBody>
      </p:sp>
      <p:pic>
        <p:nvPicPr>
          <p:cNvPr id="63" name="Google Shape;63;p14"/>
          <p:cNvPicPr preferRelativeResize="0"/>
          <p:nvPr/>
        </p:nvPicPr>
        <p:blipFill rotWithShape="1">
          <a:blip r:embed="rId3">
            <a:alphaModFix/>
          </a:blip>
          <a:srcRect b="0" l="-82601" r="61944" t="0"/>
          <a:stretch/>
        </p:blipFill>
        <p:spPr>
          <a:xfrm>
            <a:off x="3102222" y="0"/>
            <a:ext cx="6041774"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69" name="Google Shape;69;p15"/>
          <p:cNvPicPr preferRelativeResize="0"/>
          <p:nvPr/>
        </p:nvPicPr>
        <p:blipFill rotWithShape="1">
          <a:blip r:embed="rId4">
            <a:alphaModFix/>
          </a:blip>
          <a:srcRect b="0" l="0" r="40592" t="0"/>
          <a:stretch/>
        </p:blipFill>
        <p:spPr>
          <a:xfrm>
            <a:off x="6880425" y="2200275"/>
            <a:ext cx="2263575" cy="294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3" name="Shape 73"/>
        <p:cNvGrpSpPr/>
        <p:nvPr/>
      </p:nvGrpSpPr>
      <p:grpSpPr>
        <a:xfrm>
          <a:off x="0" y="0"/>
          <a:ext cx="0" cy="0"/>
          <a:chOff x="0" y="0"/>
          <a:chExt cx="0" cy="0"/>
        </a:xfrm>
      </p:grpSpPr>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pt-BR"/>
              <a:t>O instituto Gartner estimou que pelo menos 2,2 milhões de terabytes seriam inseridos diariamente na internet no ano passado. No entanto, em 2021, esses números mais que dobraram demonstra estatísticas disponíveis no Internet Live Stats.</a:t>
            </a:r>
            <a:endParaRPr/>
          </a:p>
          <a:p>
            <a:pPr indent="0" lvl="0" marL="0" rtl="0" algn="l">
              <a:spcBef>
                <a:spcPts val="1200"/>
              </a:spcBef>
              <a:spcAft>
                <a:spcPts val="0"/>
              </a:spcAft>
              <a:buClr>
                <a:schemeClr val="dk1"/>
              </a:buClr>
              <a:buSzPct val="61111"/>
              <a:buFont typeface="Arial"/>
              <a:buNone/>
            </a:pPr>
            <a:r>
              <a:rPr lang="pt-BR"/>
              <a:t>Observe alguns </a:t>
            </a:r>
            <a:r>
              <a:rPr lang="pt-BR"/>
              <a:t>dados referentes a este ano:</a:t>
            </a:r>
            <a:endParaRPr/>
          </a:p>
          <a:p>
            <a:pPr indent="-325755" lvl="0" marL="457200" rtl="0" algn="l">
              <a:spcBef>
                <a:spcPts val="1200"/>
              </a:spcBef>
              <a:spcAft>
                <a:spcPts val="0"/>
              </a:spcAft>
              <a:buSzPct val="100000"/>
              <a:buChar char="❖"/>
            </a:pPr>
            <a:r>
              <a:rPr lang="pt-BR"/>
              <a:t>N</a:t>
            </a:r>
            <a:r>
              <a:rPr lang="pt-BR"/>
              <a:t>esta quarta-feira (18), haviam pelo menos </a:t>
            </a:r>
            <a:r>
              <a:rPr lang="pt-BR">
                <a:solidFill>
                  <a:srgbClr val="FF0000"/>
                </a:solidFill>
              </a:rPr>
              <a:t>5 bilhões</a:t>
            </a:r>
            <a:r>
              <a:rPr lang="pt-BR"/>
              <a:t> de usuários na internet;</a:t>
            </a:r>
            <a:endParaRPr/>
          </a:p>
          <a:p>
            <a:pPr indent="-325755" lvl="0" marL="457200" rtl="0" algn="l">
              <a:spcBef>
                <a:spcPts val="0"/>
              </a:spcBef>
              <a:spcAft>
                <a:spcPts val="0"/>
              </a:spcAft>
              <a:buSzPct val="100000"/>
              <a:buChar char="❖"/>
            </a:pPr>
            <a:r>
              <a:rPr lang="pt-BR"/>
              <a:t>J</a:t>
            </a:r>
            <a:r>
              <a:rPr lang="pt-BR"/>
              <a:t>á existem mais de 1.88 bilhão de sites no mundo todo;</a:t>
            </a:r>
            <a:endParaRPr/>
          </a:p>
          <a:p>
            <a:pPr indent="-325755" lvl="0" marL="457200" rtl="0" algn="l">
              <a:spcBef>
                <a:spcPts val="0"/>
              </a:spcBef>
              <a:spcAft>
                <a:spcPts val="0"/>
              </a:spcAft>
              <a:buSzPct val="100000"/>
              <a:buChar char="❖"/>
            </a:pPr>
            <a:r>
              <a:rPr lang="pt-BR"/>
              <a:t>Foram feitas 1.8 bilhão de postagens em blogs;</a:t>
            </a:r>
            <a:endParaRPr/>
          </a:p>
          <a:p>
            <a:pPr indent="-325755" lvl="0" marL="457200" rtl="0" algn="l">
              <a:spcBef>
                <a:spcPts val="0"/>
              </a:spcBef>
              <a:spcAft>
                <a:spcPts val="0"/>
              </a:spcAft>
              <a:buSzPct val="100000"/>
              <a:buChar char="❖"/>
            </a:pPr>
            <a:r>
              <a:rPr lang="pt-BR"/>
              <a:t>Já fizeram 1.87 trilhão de pesquisas no Google;</a:t>
            </a:r>
            <a:endParaRPr/>
          </a:p>
          <a:p>
            <a:pPr indent="-325755" lvl="0" marL="457200" rtl="0" algn="l">
              <a:spcBef>
                <a:spcPts val="0"/>
              </a:spcBef>
              <a:spcAft>
                <a:spcPts val="0"/>
              </a:spcAft>
              <a:buSzPct val="100000"/>
              <a:buChar char="❖"/>
            </a:pPr>
            <a:r>
              <a:rPr lang="pt-BR"/>
              <a:t>E já trafegou pelo menos 2.4 trilhões de gigabytes (GB) pela internet.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pt-BR" sz="2820">
                <a:solidFill>
                  <a:srgbClr val="FF0000"/>
                </a:solidFill>
              </a:rPr>
              <a:t>volume</a:t>
            </a:r>
            <a:endParaRPr b="1" sz="282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pt-BR" sz="2820">
                <a:solidFill>
                  <a:srgbClr val="FFFF00"/>
                </a:solidFill>
              </a:rPr>
              <a:t>variedade</a:t>
            </a:r>
            <a:endParaRPr b="1" sz="2820">
              <a:solidFill>
                <a:srgbClr val="FFFF00"/>
              </a:solidFill>
            </a:endParaRPr>
          </a:p>
        </p:txBody>
      </p:sp>
      <p:sp>
        <p:nvSpPr>
          <p:cNvPr id="81" name="Google Shape;81;p17"/>
          <p:cNvSpPr txBox="1"/>
          <p:nvPr>
            <p:ph idx="1" type="body"/>
          </p:nvPr>
        </p:nvSpPr>
        <p:spPr>
          <a:xfrm>
            <a:off x="311700" y="1074350"/>
            <a:ext cx="6671700" cy="34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Os dados podem ser encontrados de diversas formas na internet, e nem sempre agrupados de forma homogênea.</a:t>
            </a:r>
            <a:endParaRPr/>
          </a:p>
          <a:p>
            <a:pPr indent="0" lvl="0" marL="0" rtl="0" algn="l">
              <a:spcBef>
                <a:spcPts val="1200"/>
              </a:spcBef>
              <a:spcAft>
                <a:spcPts val="1200"/>
              </a:spcAft>
              <a:buNone/>
            </a:pPr>
            <a:r>
              <a:t/>
            </a:r>
            <a:endParaRPr/>
          </a:p>
        </p:txBody>
      </p:sp>
      <p:pic>
        <p:nvPicPr>
          <p:cNvPr id="82" name="Google Shape;82;p17"/>
          <p:cNvPicPr preferRelativeResize="0"/>
          <p:nvPr/>
        </p:nvPicPr>
        <p:blipFill rotWithShape="1">
          <a:blip r:embed="rId3">
            <a:alphaModFix/>
          </a:blip>
          <a:srcRect b="2610" l="18801" r="60212" t="-2610"/>
          <a:stretch/>
        </p:blipFill>
        <p:spPr>
          <a:xfrm>
            <a:off x="7225075" y="-134300"/>
            <a:ext cx="1918925" cy="5277801"/>
          </a:xfrm>
          <a:prstGeom prst="rect">
            <a:avLst/>
          </a:prstGeom>
          <a:noFill/>
          <a:ln>
            <a:noFill/>
          </a:ln>
        </p:spPr>
      </p:pic>
      <p:pic>
        <p:nvPicPr>
          <p:cNvPr id="83" name="Google Shape;83;p17"/>
          <p:cNvPicPr preferRelativeResize="0"/>
          <p:nvPr/>
        </p:nvPicPr>
        <p:blipFill>
          <a:blip r:embed="rId4">
            <a:alphaModFix/>
          </a:blip>
          <a:stretch>
            <a:fillRect/>
          </a:stretch>
        </p:blipFill>
        <p:spPr>
          <a:xfrm>
            <a:off x="311700" y="2035675"/>
            <a:ext cx="2476500" cy="666750"/>
          </a:xfrm>
          <a:prstGeom prst="rect">
            <a:avLst/>
          </a:prstGeom>
          <a:noFill/>
          <a:ln>
            <a:noFill/>
          </a:ln>
        </p:spPr>
      </p:pic>
      <p:pic>
        <p:nvPicPr>
          <p:cNvPr id="84" name="Google Shape;84;p17"/>
          <p:cNvPicPr preferRelativeResize="0"/>
          <p:nvPr/>
        </p:nvPicPr>
        <p:blipFill>
          <a:blip r:embed="rId5">
            <a:alphaModFix/>
          </a:blip>
          <a:stretch>
            <a:fillRect/>
          </a:stretch>
        </p:blipFill>
        <p:spPr>
          <a:xfrm>
            <a:off x="4216050" y="3373050"/>
            <a:ext cx="2638425" cy="685800"/>
          </a:xfrm>
          <a:prstGeom prst="rect">
            <a:avLst/>
          </a:prstGeom>
          <a:noFill/>
          <a:ln>
            <a:noFill/>
          </a:ln>
        </p:spPr>
      </p:pic>
      <p:pic>
        <p:nvPicPr>
          <p:cNvPr id="85" name="Google Shape;85;p17"/>
          <p:cNvPicPr preferRelativeResize="0"/>
          <p:nvPr/>
        </p:nvPicPr>
        <p:blipFill>
          <a:blip r:embed="rId6">
            <a:alphaModFix/>
          </a:blip>
          <a:stretch>
            <a:fillRect/>
          </a:stretch>
        </p:blipFill>
        <p:spPr>
          <a:xfrm>
            <a:off x="311700" y="3373038"/>
            <a:ext cx="3533775" cy="981075"/>
          </a:xfrm>
          <a:prstGeom prst="rect">
            <a:avLst/>
          </a:prstGeom>
          <a:noFill/>
          <a:ln>
            <a:noFill/>
          </a:ln>
        </p:spPr>
      </p:pic>
      <p:pic>
        <p:nvPicPr>
          <p:cNvPr id="86" name="Google Shape;86;p17"/>
          <p:cNvPicPr preferRelativeResize="0"/>
          <p:nvPr/>
        </p:nvPicPr>
        <p:blipFill>
          <a:blip r:embed="rId7">
            <a:alphaModFix/>
          </a:blip>
          <a:stretch>
            <a:fillRect/>
          </a:stretch>
        </p:blipFill>
        <p:spPr>
          <a:xfrm>
            <a:off x="3382950" y="2014900"/>
            <a:ext cx="3600450" cy="100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pt-BR" sz="2820">
                <a:solidFill>
                  <a:srgbClr val="00FF00"/>
                </a:solidFill>
              </a:rPr>
              <a:t>veracidade</a:t>
            </a:r>
            <a:endParaRPr b="1" sz="2820">
              <a:solidFill>
                <a:srgbClr val="00FF00"/>
              </a:solidFill>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 busca por determinadas informações podem apresentar diferentes resultados dependendo do ponto de coleta.</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3" name="Google Shape;93;p18"/>
          <p:cNvPicPr preferRelativeResize="0"/>
          <p:nvPr/>
        </p:nvPicPr>
        <p:blipFill>
          <a:blip r:embed="rId3">
            <a:alphaModFix/>
          </a:blip>
          <a:stretch>
            <a:fillRect/>
          </a:stretch>
        </p:blipFill>
        <p:spPr>
          <a:xfrm flipH="1">
            <a:off x="5329021" y="1794250"/>
            <a:ext cx="3814980" cy="3416400"/>
          </a:xfrm>
          <a:prstGeom prst="rect">
            <a:avLst/>
          </a:prstGeom>
          <a:noFill/>
          <a:ln>
            <a:noFill/>
          </a:ln>
        </p:spPr>
      </p:pic>
      <p:sp>
        <p:nvSpPr>
          <p:cNvPr id="94" name="Google Shape;94;p18"/>
          <p:cNvSpPr txBox="1"/>
          <p:nvPr>
            <p:ph idx="1" type="body"/>
          </p:nvPr>
        </p:nvSpPr>
        <p:spPr>
          <a:xfrm>
            <a:off x="311700" y="2003225"/>
            <a:ext cx="5109300" cy="206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Layout defeituoso, informações errôneas, comentários de usuários, palavras homógrafas, tudo isso pode dificultar a análise dos dados.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9"/>
          <p:cNvPicPr preferRelativeResize="0"/>
          <p:nvPr/>
        </p:nvPicPr>
        <p:blipFill>
          <a:blip r:embed="rId3">
            <a:alphaModFix/>
          </a:blip>
          <a:stretch>
            <a:fillRect/>
          </a:stretch>
        </p:blipFill>
        <p:spPr>
          <a:xfrm>
            <a:off x="0" y="11430"/>
            <a:ext cx="9144001" cy="5120641"/>
          </a:xfrm>
          <a:prstGeom prst="rect">
            <a:avLst/>
          </a:prstGeom>
          <a:noFill/>
          <a:ln>
            <a:noFill/>
          </a:ln>
        </p:spPr>
      </p:pic>
      <p:pic>
        <p:nvPicPr>
          <p:cNvPr id="102" name="Google Shape;102;p19"/>
          <p:cNvPicPr preferRelativeResize="0"/>
          <p:nvPr/>
        </p:nvPicPr>
        <p:blipFill>
          <a:blip r:embed="rId4">
            <a:alphaModFix/>
          </a:blip>
          <a:stretch>
            <a:fillRect/>
          </a:stretch>
        </p:blipFill>
        <p:spPr>
          <a:xfrm>
            <a:off x="7631400" y="11425"/>
            <a:ext cx="1512600" cy="151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rotWithShape="1">
          <a:blip r:embed="rId3">
            <a:alphaModFix/>
          </a:blip>
          <a:srcRect b="1568" l="1962" r="1344" t="3392"/>
          <a:stretch/>
        </p:blipFill>
        <p:spPr>
          <a:xfrm>
            <a:off x="0" y="-12250"/>
            <a:ext cx="7695240" cy="5168024"/>
          </a:xfrm>
          <a:prstGeom prst="rect">
            <a:avLst/>
          </a:prstGeom>
          <a:noFill/>
          <a:ln>
            <a:noFill/>
          </a:ln>
        </p:spPr>
      </p:pic>
      <p:pic>
        <p:nvPicPr>
          <p:cNvPr id="108" name="Google Shape;108;p20"/>
          <p:cNvPicPr preferRelativeResize="0"/>
          <p:nvPr/>
        </p:nvPicPr>
        <p:blipFill rotWithShape="1">
          <a:blip r:embed="rId4">
            <a:alphaModFix/>
          </a:blip>
          <a:srcRect b="0" l="0" r="3502" t="0"/>
          <a:stretch/>
        </p:blipFill>
        <p:spPr>
          <a:xfrm>
            <a:off x="7292225" y="0"/>
            <a:ext cx="1851775" cy="1918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1"/>
          <p:cNvPicPr preferRelativeResize="0"/>
          <p:nvPr/>
        </p:nvPicPr>
        <p:blipFill rotWithShape="1">
          <a:blip r:embed="rId3">
            <a:alphaModFix/>
          </a:blip>
          <a:srcRect b="1603" l="0" r="0" t="0"/>
          <a:stretch/>
        </p:blipFill>
        <p:spPr>
          <a:xfrm>
            <a:off x="-74462" y="0"/>
            <a:ext cx="9292920" cy="5143499"/>
          </a:xfrm>
          <a:prstGeom prst="rect">
            <a:avLst/>
          </a:prstGeom>
          <a:noFill/>
          <a:ln>
            <a:noFill/>
          </a:ln>
        </p:spPr>
      </p:pic>
      <p:pic>
        <p:nvPicPr>
          <p:cNvPr id="116" name="Google Shape;116;p21"/>
          <p:cNvPicPr preferRelativeResize="0"/>
          <p:nvPr/>
        </p:nvPicPr>
        <p:blipFill>
          <a:blip r:embed="rId4">
            <a:alphaModFix/>
          </a:blip>
          <a:stretch>
            <a:fillRect/>
          </a:stretch>
        </p:blipFill>
        <p:spPr>
          <a:xfrm>
            <a:off x="7593475" y="0"/>
            <a:ext cx="1624975" cy="1624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